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9973"/>
    <a:srgbClr val="D844D1"/>
    <a:srgbClr val="E99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096D48-BE33-7DFD-30B0-36CFAB1E02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6A6459C-FB97-9230-88C2-3660940D5A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4F40AD5-D33C-A5E1-706F-124B578AD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D8CFA7-1574-E28A-F644-105DB30F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49D94D2-2D45-5480-9F32-C5C1AF998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642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6A08CD-B65E-2E1D-8E15-73C1F28DC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6FE2F43-2290-DBDE-7C6C-2D162FCEB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1F4C03B-FA3E-F962-9A5A-6DAEF54F8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C8D4BF1-69F9-A6FF-D9F3-8E2157AE6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ECF6DBD-E2F6-532C-D508-7D2E8D354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94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B790593-69C3-85A2-7ADB-046A2AE0C0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E94DDA6-7008-4031-A887-75D4396F4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E9CD0C6-1644-D37D-7ECB-93E8E91A8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E241D81-429C-D77F-3B59-561E27A16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971E0D9-C6EE-8F8F-79B6-76412D515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139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412DAA-7860-C300-11F4-C10255E54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5A1C8D6-448E-567B-9AF7-CF93E4FB4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87C9673-A532-7678-26C7-000037179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898B3D8-BF0B-D00B-1999-ACFB93B9B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10F3412-5CBC-5B02-A4ED-DF256A7D0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625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CF0AD6-6F9F-E183-8A75-8378B77A3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FC29332-F1B7-87EE-AEE4-85E5A1BF8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0DD6F94-2957-096A-1E21-7B83D3C81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DD42F51-163F-0AB5-490E-DD9750794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8E4EF55-253B-E9FB-2D21-11B8A1F40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287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5F7B4B-4A87-AB43-A96B-8C6190DBD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4208F5A-39BB-102E-7515-5EEB51CF7B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34B8EE5-B275-273D-3576-5A4A70E816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B861A00-A7C9-D8A9-5FC3-2CFFE6B22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21ED98A-B641-D4A3-8260-923491598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4519D89-A1FD-1577-8244-A820802FF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553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1FAF9C-53EA-9A1F-5955-89D5BEAFE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29E41BB-57F8-CC70-F117-611C4D2B4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E3B0EF3-DA2D-6E5C-7092-653A187139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5B52416-AA68-34FB-75B0-DCD213A132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FF2B4F6-CAAE-00DC-F839-7A4CF58C88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CC0843A-5E96-945E-F4EA-E18763EB9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B0FDC56A-F523-8CD6-5D30-CB0938CB9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1D05F50-F1D4-5804-3A51-99747B2F8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873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2AD36D-0355-C351-2D5A-652B06143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7887DEB-70BB-85A0-078D-0AD1362D6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ED869E7-0AB9-9E22-C4E1-B4FFCB61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B7AC88B-080C-E434-8B0E-F681E9DE3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178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ABA1101-5ECB-B04E-5FF1-2A0C2940C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F9431E3-5B72-D13A-E02B-8B946B384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27B21D9-8645-D86C-020E-0993E8AAE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067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9E86C9-68CE-59AA-21CD-BF0279B1C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18ADE7-449E-684F-3ABB-0C7B952078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E903C17-CC71-8822-B55E-4B58EACC71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893298D-0959-FAC7-F2CA-27F744EBD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265EB1B-C0CA-3E98-BAB8-5A321AE64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B9AD2DD-B926-4866-CBBA-2515D2FAE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853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03F1C5-91B5-A751-42B2-DF11F63B1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A646ED9-4F67-E992-2A74-30EA605736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FFF5790-ED0E-6403-C156-F9E8821426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08CFC35-7927-E94B-5BEE-09B85E771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7604AD0-D742-94AB-978F-4BFD73C35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B2D8B12-4D07-11F0-6212-DAD288B54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430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AA2DC5-F022-06A4-ABBC-FF27C47F3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0D2F1D6-1AFA-BE38-B360-3C1778184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3D8D1BD-DDF4-897B-D6C8-3132DACD48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DEA08-BD20-4016-BAFB-153F36468620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8542013-1A98-483D-BFA1-DB7733957E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AEB736-C489-E917-B033-3EE9433F63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CB110-58F2-458C-A72A-0B841E84D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144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sutmb.ru/nayk/nauchnyie_meropriyatiya/int_konf/vseross/20_05_2015_obshchestvo_obshchnosti_chelovek_v_poiskakh_vechnogo_mira/mifodizayn-v-sovremennom-obshchestve/" TargetMode="External"/><Relationship Id="rId5" Type="http://schemas.openxmlformats.org/officeDocument/2006/relationships/hyperlink" Target="https://jf.spbu.ru/upload/files/file_1413367489_5143.pdf" TargetMode="External"/><Relationship Id="rId4" Type="http://schemas.openxmlformats.org/officeDocument/2006/relationships/hyperlink" Target="https://ru.ruwiki.ru/wiki/&#1052;&#1080;&#1092;&#1086;&#1076;&#1080;&#1079;&#1072;&#1081;&#1085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1356F9C-5A59-8DC1-A6B4-FA01F40DF108}"/>
              </a:ext>
            </a:extLst>
          </p:cNvPr>
          <p:cNvSpPr txBox="1"/>
          <p:nvPr/>
        </p:nvSpPr>
        <p:spPr>
          <a:xfrm>
            <a:off x="3048000" y="241104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Мифодизайн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бренда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8CB5F99-6E8C-EF67-2759-0524469AFC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679348" y="1796356"/>
            <a:ext cx="6740993" cy="33822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E3FC6E2-4B00-D6DE-C491-3D6CD1EB6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211945" y="1656371"/>
            <a:ext cx="6636426" cy="332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461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3DC90BC-FBC6-5180-13DD-C691A9A694AE}"/>
              </a:ext>
            </a:extLst>
          </p:cNvPr>
          <p:cNvSpPr txBox="1"/>
          <p:nvPr/>
        </p:nvSpPr>
        <p:spPr>
          <a:xfrm>
            <a:off x="462116" y="296948"/>
            <a:ext cx="8377083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Архетип «Исследователь» — The North Face</a:t>
            </a:r>
          </a:p>
          <a:p>
            <a:endParaRPr lang="ru-RU" dirty="0"/>
          </a:p>
          <a:p>
            <a:r>
              <a:rPr lang="ru-RU" sz="2400" dirty="0">
                <a:latin typeface="Bahnschrift Light SemiCondensed" panose="020B0502040204020203" pitchFamily="34" charset="0"/>
              </a:rPr>
              <a:t>Миф: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Выход за пределы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Открытие новых горизонтов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Свобода пространства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          Продукт = инструмент приключения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BC8E596-85C5-5C4F-3DE0-6B70B64A99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1048"/>
          <a:stretch>
            <a:fillRect/>
          </a:stretch>
        </p:blipFill>
        <p:spPr>
          <a:xfrm rot="5400000">
            <a:off x="6998110" y="1664111"/>
            <a:ext cx="6858001" cy="352978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D7B4EF9-A3BE-C319-3C30-92433468D7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235" y="2650101"/>
            <a:ext cx="5391765" cy="3030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9938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A345FE3-E64D-280E-543C-C820CE5281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69516"/>
          <a:stretch>
            <a:fillRect/>
          </a:stretch>
        </p:blipFill>
        <p:spPr>
          <a:xfrm rot="16200000">
            <a:off x="-1570702" y="1570701"/>
            <a:ext cx="6858001" cy="37165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A41AA34-B74E-F14B-B600-D57BFCB1669E}"/>
              </a:ext>
            </a:extLst>
          </p:cNvPr>
          <p:cNvSpPr txBox="1"/>
          <p:nvPr/>
        </p:nvSpPr>
        <p:spPr>
          <a:xfrm>
            <a:off x="1651820" y="268277"/>
            <a:ext cx="7944464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Архетип «Заботливый» — Dove</a:t>
            </a:r>
          </a:p>
          <a:p>
            <a:endParaRPr lang="ru-RU" dirty="0"/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Миф: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Принятие себя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Забота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Натуральность</a:t>
            </a:r>
          </a:p>
          <a:p>
            <a:endParaRPr lang="ru-RU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4C13289-A852-0D77-6F47-D4647BAAD809}"/>
              </a:ext>
            </a:extLst>
          </p:cNvPr>
          <p:cNvSpPr txBox="1"/>
          <p:nvPr/>
        </p:nvSpPr>
        <p:spPr>
          <a:xfrm>
            <a:off x="6735102" y="5881837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Кампания Real Beauty изменила стандарты красоты.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F93D996-AED5-E9E8-FB22-4AEF89533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3205" y="1248696"/>
            <a:ext cx="4903620" cy="3854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9890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B12484C-1E43-B67A-D594-090473A62B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975" y="3004994"/>
            <a:ext cx="9791025" cy="38530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D431C41-E621-A888-1456-198A93F0AC0D}"/>
              </a:ext>
            </a:extLst>
          </p:cNvPr>
          <p:cNvSpPr txBox="1"/>
          <p:nvPr/>
        </p:nvSpPr>
        <p:spPr>
          <a:xfrm>
            <a:off x="766916" y="629100"/>
            <a:ext cx="6096000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 как структура истории</a:t>
            </a:r>
          </a:p>
          <a:p>
            <a:endParaRPr lang="ru-RU" dirty="0"/>
          </a:p>
          <a:p>
            <a:r>
              <a:rPr lang="ru-RU" sz="2400" dirty="0">
                <a:latin typeface="Bahnschrift Light SemiCondensed" panose="020B0502040204020203" pitchFamily="34" charset="0"/>
              </a:rPr>
              <a:t>Любой миф содержит: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Героя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Проблему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Путь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Испытание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Трансформацию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Новый статус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Bahnschrift Light SemiCondensed" panose="020B0502040204020203" pitchFamily="34" charset="0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Это структура «пути героя»</a:t>
            </a:r>
          </a:p>
        </p:txBody>
      </p:sp>
    </p:spTree>
    <p:extLst>
      <p:ext uri="{BB962C8B-B14F-4D97-AF65-F5344CB8AC3E}">
        <p14:creationId xmlns:p14="http://schemas.microsoft.com/office/powerpoint/2010/main" val="3369839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BD66E90-167C-1B87-5AB6-45571E6FC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-2" y="-1"/>
            <a:ext cx="9791025" cy="423770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D1CD3A7-202D-4AFF-22E4-ABDB5C7342BB}"/>
              </a:ext>
            </a:extLst>
          </p:cNvPr>
          <p:cNvSpPr txBox="1"/>
          <p:nvPr/>
        </p:nvSpPr>
        <p:spPr>
          <a:xfrm>
            <a:off x="727588" y="4237703"/>
            <a:ext cx="6096000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Пример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мифоструктуры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— Coca-Cola</a:t>
            </a: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Герой: обычный человек</a:t>
            </a: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Проблема: разобщённость</a:t>
            </a: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Решение: момент совместности</a:t>
            </a: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Трансформация: единство и радость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Бренд — катализатор счастья.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5430C6F-F2E9-21E0-F6CD-AB13D2440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88" y="562282"/>
            <a:ext cx="4925961" cy="2770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6BC8C52-3592-0143-5567-BBF2811A21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161"/>
          <a:stretch>
            <a:fillRect/>
          </a:stretch>
        </p:blipFill>
        <p:spPr>
          <a:xfrm>
            <a:off x="6823588" y="2620297"/>
            <a:ext cx="4924058" cy="2920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9745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7CBDAD0-53B9-8A60-793E-9924619DC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0521"/>
            <a:ext cx="12192000" cy="68035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E80F70C-53CD-EC66-C058-7642D2A2ECF9}"/>
              </a:ext>
            </a:extLst>
          </p:cNvPr>
          <p:cNvSpPr txBox="1"/>
          <p:nvPr/>
        </p:nvSpPr>
        <p:spPr>
          <a:xfrm>
            <a:off x="471949" y="2417490"/>
            <a:ext cx="6096000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Символы в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мифодизайне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Символ — визуальное закрепление мифа: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Логотип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Цвет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Маскот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Типографика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Ритуалы потребления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>
              <a:latin typeface="Bahnschrift Light SemiCondensed" panose="020B0502040204020203" pitchFamily="34" charset="0"/>
            </a:endParaRP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Пример: надкусанное яблоко у Apple — знание, открытие, технология.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9C4C381-F020-1447-FE2F-8FDDC98B1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526" y="698090"/>
            <a:ext cx="3120513" cy="312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46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65CB77F-295E-B3F1-7BBC-697B61A6A63F}"/>
              </a:ext>
            </a:extLst>
          </p:cNvPr>
          <p:cNvSpPr txBox="1"/>
          <p:nvPr/>
        </p:nvSpPr>
        <p:spPr>
          <a:xfrm>
            <a:off x="530943" y="402726"/>
            <a:ext cx="6096000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Культурные коды</a:t>
            </a:r>
          </a:p>
          <a:p>
            <a:endParaRPr lang="ru-RU" sz="2000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Миф строится на: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Национальной культуре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Поколенческих ценностях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Социальных изменениях</a:t>
            </a:r>
          </a:p>
          <a:p>
            <a:endParaRPr lang="ru-RU" sz="2400" dirty="0">
              <a:latin typeface="Bahnschrift Light SemiCondensed" panose="020B0502040204020203" pitchFamily="34" charset="0"/>
            </a:endParaRP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Пример: Tesla — миф будущего, экологической революции и визионерства</a:t>
            </a:r>
            <a:r>
              <a:rPr lang="ru-RU" sz="2400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1B0A27F-DB30-9419-AE6F-AD174C9BA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13029"/>
            <a:ext cx="54864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3106B28-A8DA-49F4-3A3A-18C33FC5BD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31" t="14344" b="14758"/>
          <a:stretch>
            <a:fillRect/>
          </a:stretch>
        </p:blipFill>
        <p:spPr>
          <a:xfrm>
            <a:off x="0" y="4277032"/>
            <a:ext cx="6705600" cy="256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886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5F5F8BA-5770-5DFA-9BD7-FCA389C98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94555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4DB9F95-2C61-852C-0F22-64ACDF291696}"/>
              </a:ext>
            </a:extLst>
          </p:cNvPr>
          <p:cNvSpPr txBox="1"/>
          <p:nvPr/>
        </p:nvSpPr>
        <p:spPr>
          <a:xfrm>
            <a:off x="6211826" y="353565"/>
            <a:ext cx="6096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Персональный бренд и миф</a:t>
            </a:r>
            <a:endParaRPr lang="ru-RU" sz="2400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Личный бренд тоже строится на мифе: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Bahnschrift Light SemiCondensed" panose="020B0502040204020203" pitchFamily="34" charset="0"/>
              </a:rPr>
              <a:t>Кто ты как герой?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Bahnschrift Light SemiCondensed" panose="020B0502040204020203" pitchFamily="34" charset="0"/>
              </a:rPr>
              <a:t>В чём твой конфликт?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latin typeface="Bahnschrift Light SemiCondensed" panose="020B0502040204020203" pitchFamily="34" charset="0"/>
              </a:rPr>
              <a:t>Какую трансформацию ты несёшь?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>
              <a:latin typeface="Bahnschrift Light SemiCondensed" panose="020B0502040204020203" pitchFamily="34" charset="0"/>
            </a:endParaRP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Пример: Илон Маск— архетип «Маг + Исследователь».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1B3C91A-421E-4C1A-7986-7B865188FB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83" b="7882"/>
          <a:stretch>
            <a:fillRect/>
          </a:stretch>
        </p:blipFill>
        <p:spPr>
          <a:xfrm>
            <a:off x="5594555" y="3457448"/>
            <a:ext cx="6597445" cy="340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476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2F15572-DC9B-504C-0B27-0D4BFF031931}"/>
              </a:ext>
            </a:extLst>
          </p:cNvPr>
          <p:cNvSpPr txBox="1"/>
          <p:nvPr/>
        </p:nvSpPr>
        <p:spPr>
          <a:xfrm>
            <a:off x="2558230" y="1500034"/>
            <a:ext cx="696123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 против позиционирования</a:t>
            </a:r>
          </a:p>
          <a:p>
            <a:pPr algn="ctr"/>
            <a:endParaRPr lang="ru-RU" sz="2400" dirty="0">
              <a:latin typeface="Arial Black" panose="020B0A04020102020204" pitchFamily="34" charset="0"/>
            </a:endParaRPr>
          </a:p>
          <a:p>
            <a:pPr algn="ctr"/>
            <a:endParaRPr lang="ru-RU" sz="2400" dirty="0">
              <a:latin typeface="Arial Black" panose="020B0A04020102020204" pitchFamily="34" charset="0"/>
            </a:endParaRPr>
          </a:p>
          <a:p>
            <a:pPr marL="342900" indent="-342900" algn="ctr">
              <a:buFont typeface="+mj-lt"/>
              <a:buAutoNum type="arabicPeriod"/>
            </a:pPr>
            <a:r>
              <a:rPr lang="ru-RU" sz="2400" dirty="0">
                <a:latin typeface="Bahnschrift Light SemiCondensed" panose="020B0502040204020203" pitchFamily="34" charset="0"/>
              </a:rPr>
              <a:t>Позиционирование — рациональный уровень.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ru-RU" sz="2400" dirty="0">
                <a:latin typeface="Bahnschrift Light SemiCondensed" panose="020B0502040204020203" pitchFamily="34" charset="0"/>
              </a:rPr>
              <a:t>Миф — эмоционально-символический.</a:t>
            </a:r>
          </a:p>
          <a:p>
            <a:pPr algn="ctr"/>
            <a:endParaRPr lang="ru-RU" sz="2400" dirty="0">
              <a:latin typeface="Bahnschrift Light SemiCondensed" panose="020B0502040204020203" pitchFamily="34" charset="0"/>
            </a:endParaRPr>
          </a:p>
          <a:p>
            <a:pPr algn="ctr"/>
            <a:r>
              <a:rPr lang="ru-RU" sz="2400" dirty="0">
                <a:latin typeface="Bahnschrift Light SemiCondensed" panose="020B0502040204020203" pitchFamily="34" charset="0"/>
              </a:rPr>
              <a:t>Позиционирование отвечает: «что?»</a:t>
            </a:r>
          </a:p>
          <a:p>
            <a:pPr algn="ctr"/>
            <a:endParaRPr lang="ru-RU" sz="2400" dirty="0">
              <a:latin typeface="Bahnschrift Light SemiCondensed" panose="020B0502040204020203" pitchFamily="34" charset="0"/>
            </a:endParaRPr>
          </a:p>
          <a:p>
            <a:pPr algn="ctr"/>
            <a:r>
              <a:rPr lang="ru-RU" sz="2400" dirty="0">
                <a:latin typeface="Bahnschrift Light SemiCondensed" panose="020B0502040204020203" pitchFamily="34" charset="0"/>
              </a:rPr>
              <a:t>Миф отвечает: «почему и ради чего?»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9920930-3427-2F8D-3F34-47E81306D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1600" y="3771900"/>
            <a:ext cx="3200400" cy="30861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FC4942D-E5AF-277B-CD6B-BCC35DC23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0" y="-43016"/>
            <a:ext cx="3200400" cy="30861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48BF02D-8E1D-3BA3-19CD-E6B6BF992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57151" y="3714750"/>
            <a:ext cx="3200400" cy="30861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282BD97-ED8A-CFF4-260F-4DBEFCEBD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9048750" y="57150"/>
            <a:ext cx="32004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80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191D019-E31D-241C-5A20-00A1528EC8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09"/>
          <a:stretch>
            <a:fillRect/>
          </a:stretch>
        </p:blipFill>
        <p:spPr>
          <a:xfrm>
            <a:off x="0" y="1937090"/>
            <a:ext cx="3923071" cy="49079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F79471E-41B1-5C10-28BF-2742DC0C5DF3}"/>
              </a:ext>
            </a:extLst>
          </p:cNvPr>
          <p:cNvSpPr txBox="1"/>
          <p:nvPr/>
        </p:nvSpPr>
        <p:spPr>
          <a:xfrm>
            <a:off x="2792361" y="1041822"/>
            <a:ext cx="6096000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Этапы разработки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мифодизайна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sz="2000" dirty="0"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Анализ аудитории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Определение архетипа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Формирование конфликта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Создание нарратива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Визуализация символов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Внедрение во все точки контакта</a:t>
            </a:r>
            <a:endParaRPr lang="ru-RU" sz="2000" dirty="0">
              <a:latin typeface="Bahnschrift Light SemiCondensed" panose="020B0502040204020203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24DACED-B0AD-B6AA-719E-DD102752E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189840" y="1855837"/>
            <a:ext cx="6857999" cy="314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714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FE5B225-797E-3AA1-A1B7-CBEF95643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EB2915C-0E1B-FD4A-17DC-F2718C8D76F7}"/>
              </a:ext>
            </a:extLst>
          </p:cNvPr>
          <p:cNvSpPr txBox="1"/>
          <p:nvPr/>
        </p:nvSpPr>
        <p:spPr>
          <a:xfrm>
            <a:off x="3824747" y="2397948"/>
            <a:ext cx="60960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Ошибки в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мифодизайне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sz="2400" dirty="0"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Несоответствие архетипа продукту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Отсутствие последовательности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Копирование чужого мифа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Игнорирование культурного контекста</a:t>
            </a:r>
          </a:p>
        </p:txBody>
      </p:sp>
    </p:spTree>
    <p:extLst>
      <p:ext uri="{BB962C8B-B14F-4D97-AF65-F5344CB8AC3E}">
        <p14:creationId xmlns:p14="http://schemas.microsoft.com/office/powerpoint/2010/main" val="3728850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5A73EE2-8943-0776-C80A-6DF8233112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17839" y="-2716160"/>
            <a:ext cx="6858001" cy="122903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6351C03-C522-4CD9-FD3D-9E71074163EF}"/>
              </a:ext>
            </a:extLst>
          </p:cNvPr>
          <p:cNvSpPr txBox="1"/>
          <p:nvPr/>
        </p:nvSpPr>
        <p:spPr>
          <a:xfrm>
            <a:off x="98320" y="4015353"/>
            <a:ext cx="870154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Мифодизайн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бренда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latin typeface="Bahnschrift Light SemiCondensed" panose="020B0502040204020203" pitchFamily="34" charset="0"/>
              </a:rPr>
              <a:t>— </a:t>
            </a:r>
            <a:r>
              <a:rPr lang="ru-RU" sz="2400" dirty="0">
                <a:latin typeface="Bahnschrift Light SemiCondensed" panose="020B0502040204020203" pitchFamily="34" charset="0"/>
              </a:rPr>
              <a:t>это стратегическое конструирование бренда через миф: архетипы, символы, культурные коды и нарративы, которые формируют эмоциональную связь с аудиторией.</a:t>
            </a:r>
          </a:p>
          <a:p>
            <a:endParaRPr lang="ru-RU" sz="2000" dirty="0">
              <a:latin typeface="Bahnschrift Light SemiCondensed" panose="020B0502040204020203" pitchFamily="34" charset="0"/>
            </a:endParaRPr>
          </a:p>
          <a:p>
            <a:pPr algn="ctr"/>
            <a:endParaRPr lang="ru-RU" sz="2000" dirty="0">
              <a:latin typeface="Bahnschrift Light SemiCondensed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F4F4AA3-DB86-B0A5-E6E4-BFEBF5515E2B}"/>
              </a:ext>
            </a:extLst>
          </p:cNvPr>
          <p:cNvSpPr txBox="1"/>
          <p:nvPr/>
        </p:nvSpPr>
        <p:spPr>
          <a:xfrm>
            <a:off x="5358583" y="1324897"/>
            <a:ext cx="64106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Это не «сказки», </a:t>
            </a:r>
            <a:r>
              <a:rPr lang="ru-RU" sz="2400" dirty="0">
                <a:latin typeface="Bahnschrift Light SemiCondensed" panose="020B0502040204020203" pitchFamily="34" charset="0"/>
              </a:rPr>
              <a:t>а управляемая система смыслов, которая объясняет: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кто мы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во что верим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зачем существуем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какую роль играем в жизни человека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83562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2B62A2B-130B-4224-E5CF-0EA8550BEF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3387" b="58423"/>
          <a:stretch>
            <a:fillRect/>
          </a:stretch>
        </p:blipFill>
        <p:spPr>
          <a:xfrm flipH="1">
            <a:off x="4326194" y="0"/>
            <a:ext cx="7865806" cy="28513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023031C-9488-C3E9-0D65-AC46491A9FD3}"/>
              </a:ext>
            </a:extLst>
          </p:cNvPr>
          <p:cNvSpPr txBox="1"/>
          <p:nvPr/>
        </p:nvSpPr>
        <p:spPr>
          <a:xfrm>
            <a:off x="1592826" y="670990"/>
            <a:ext cx="6096000" cy="597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 и комьюнити</a:t>
            </a:r>
          </a:p>
          <a:p>
            <a:endParaRPr lang="ru-RU" dirty="0"/>
          </a:p>
          <a:p>
            <a:r>
              <a:rPr lang="ru-RU" sz="2400" dirty="0">
                <a:latin typeface="Bahnschrift Light SemiCondensed" panose="020B0502040204020203" pitchFamily="34" charset="0"/>
              </a:rPr>
              <a:t>Сильный миф создаёт: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Клуб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Субкультуру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Ритуалы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Символическую принадлежность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Пример: Red Bull — миф экстремальной энергии и выхода за пределы.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B30726-85F5-F91C-B679-33A2CF2C8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069946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F2C776A-8B04-9278-69DD-D75165151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6027" y="3303639"/>
            <a:ext cx="4299973" cy="2418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FED58A0-E329-1CCF-1E8E-CABAB3B871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8029" y="875071"/>
            <a:ext cx="3617045" cy="4817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6617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458BDB4-3DAB-0CE7-AACE-11022E7C0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44752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D4B95F3-27BD-6A3D-CD24-A8F0729CBE99}"/>
              </a:ext>
            </a:extLst>
          </p:cNvPr>
          <p:cNvSpPr txBox="1"/>
          <p:nvPr/>
        </p:nvSpPr>
        <p:spPr>
          <a:xfrm>
            <a:off x="1238865" y="530546"/>
            <a:ext cx="6096000" cy="326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 в цифровую эпоху</a:t>
            </a:r>
          </a:p>
          <a:p>
            <a:endParaRPr lang="ru-RU" dirty="0"/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Сегодня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: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2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Создаётся через контент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Поддерживается соцсетями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Усиливается мемами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Подтверждается пользовательским опытом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История должна быть проживаемой.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371FDCD-8E1D-63E9-A9AC-7C55D1A40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6463" y="0"/>
            <a:ext cx="3145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910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681D896-231C-56B9-7076-88E260EA9ADA}"/>
              </a:ext>
            </a:extLst>
          </p:cNvPr>
          <p:cNvSpPr txBox="1"/>
          <p:nvPr/>
        </p:nvSpPr>
        <p:spPr>
          <a:xfrm>
            <a:off x="3048000" y="796863"/>
            <a:ext cx="609600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Чем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мифодизайн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отличается от сторителлинга?</a:t>
            </a:r>
          </a:p>
          <a:p>
            <a:pPr algn="ctr"/>
            <a:endParaRPr lang="ru-RU" dirty="0">
              <a:latin typeface="Bahnschrift Light SemiCondensed" panose="020B0502040204020203" pitchFamily="34" charset="0"/>
            </a:endParaRPr>
          </a:p>
          <a:p>
            <a:pPr algn="ctr"/>
            <a:endParaRPr lang="ru-RU" dirty="0">
              <a:latin typeface="Bahnschrift Light SemiCondensed" panose="020B0502040204020203" pitchFamily="34" charset="0"/>
            </a:endParaRPr>
          </a:p>
          <a:p>
            <a:pPr algn="ctr"/>
            <a:r>
              <a:rPr lang="ru-RU" sz="2400" dirty="0">
                <a:latin typeface="Bahnschrift Light SemiCondensed" panose="020B0502040204020203" pitchFamily="34" charset="0"/>
              </a:rPr>
              <a:t>Сторителлинг — инструмент.</a:t>
            </a:r>
          </a:p>
          <a:p>
            <a:pPr algn="ctr"/>
            <a:r>
              <a:rPr lang="ru-RU" sz="2400" dirty="0" err="1">
                <a:latin typeface="Bahnschrift Light SemiCondensed" panose="020B0502040204020203" pitchFamily="34" charset="0"/>
              </a:rPr>
              <a:t>Мифодизайн</a:t>
            </a:r>
            <a:r>
              <a:rPr lang="ru-RU" sz="2400" dirty="0">
                <a:latin typeface="Bahnschrift Light SemiCondensed" panose="020B0502040204020203" pitchFamily="34" charset="0"/>
              </a:rPr>
              <a:t> — система.</a:t>
            </a:r>
          </a:p>
          <a:p>
            <a:pPr algn="ctr"/>
            <a:endParaRPr lang="ru-RU" sz="2400" dirty="0">
              <a:latin typeface="Bahnschrift Light SemiCondensed" panose="020B0502040204020203" pitchFamily="34" charset="0"/>
            </a:endParaRPr>
          </a:p>
          <a:p>
            <a:pPr algn="ctr"/>
            <a:r>
              <a:rPr lang="ru-RU" sz="2400" dirty="0">
                <a:latin typeface="Bahnschrift Light SemiCondensed" panose="020B0502040204020203" pitchFamily="34" charset="0"/>
              </a:rPr>
              <a:t>Сторителлинг может быть кампанией.</a:t>
            </a:r>
          </a:p>
          <a:p>
            <a:pPr algn="ctr"/>
            <a:r>
              <a:rPr lang="ru-RU" sz="2400" dirty="0" err="1">
                <a:latin typeface="Bahnschrift Light SemiCondensed" panose="020B0502040204020203" pitchFamily="34" charset="0"/>
              </a:rPr>
              <a:t>Мифодизайн</a:t>
            </a:r>
            <a:r>
              <a:rPr lang="ru-RU" sz="2400" dirty="0">
                <a:latin typeface="Bahnschrift Light SemiCondensed" panose="020B0502040204020203" pitchFamily="34" charset="0"/>
              </a:rPr>
              <a:t> — это ДНК бренда.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C0FF54D-53AD-C8DC-6058-E88B6319A4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490" y="0"/>
            <a:ext cx="295951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F089878-5137-9315-C5E6-C0F51F15C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28072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30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AEA2342-30FE-886A-39CA-3B864CC2A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-31956"/>
            <a:ext cx="247772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6E83F47-8B70-B0D1-BC2F-8B575CF6E42F}"/>
              </a:ext>
            </a:extLst>
          </p:cNvPr>
          <p:cNvSpPr txBox="1"/>
          <p:nvPr/>
        </p:nvSpPr>
        <p:spPr>
          <a:xfrm>
            <a:off x="2231922" y="324916"/>
            <a:ext cx="6096000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Российские примеры</a:t>
            </a:r>
          </a:p>
          <a:p>
            <a:endParaRPr lang="ru-RU" sz="2400" dirty="0">
              <a:latin typeface="Arial Black" panose="020B0A04020102020204" pitchFamily="34" charset="0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Тинькофф</a:t>
            </a:r>
            <a:r>
              <a:rPr lang="ru-RU" sz="2000" dirty="0">
                <a:latin typeface="Bahnschrift Light SemiCondensed" panose="020B0502040204020203" pitchFamily="34" charset="0"/>
              </a:rPr>
              <a:t> — архетип «Бунтарь + Герой», разрушение банковских правил.</a:t>
            </a:r>
          </a:p>
          <a:p>
            <a:endParaRPr lang="ru-RU" sz="2000" dirty="0">
              <a:latin typeface="Bahnschrift Light SemiCondensed" panose="020B0502040204020203" pitchFamily="34" charset="0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Яндекс </a:t>
            </a:r>
            <a:r>
              <a:rPr lang="ru-RU" sz="2000" dirty="0">
                <a:latin typeface="Bahnschrift Light SemiCondensed" panose="020B0502040204020203" pitchFamily="34" charset="0"/>
              </a:rPr>
              <a:t>— архетип «Мудрец», технологическая экспертиза.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5F4630A-3876-1338-F660-B46347D8EF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517" r="8242" b="32312"/>
          <a:stretch>
            <a:fillRect/>
          </a:stretch>
        </p:blipFill>
        <p:spPr>
          <a:xfrm rot="16200000">
            <a:off x="6875208" y="1541205"/>
            <a:ext cx="6858000" cy="377558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EA1EA27-BDB7-847D-84AF-7AC1C7327E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972" y="3051669"/>
            <a:ext cx="5076725" cy="2855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5648352-F98C-7767-2405-62D4B6DE988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505" b="20060"/>
          <a:stretch>
            <a:fillRect/>
          </a:stretch>
        </p:blipFill>
        <p:spPr>
          <a:xfrm>
            <a:off x="6564669" y="2959569"/>
            <a:ext cx="4706371" cy="286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56440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565135F-E7E5-CBE0-0272-3B9773850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75929" y="2737874"/>
            <a:ext cx="4196055" cy="40441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6D51077-DE27-07AD-6A41-66C536646AA7}"/>
              </a:ext>
            </a:extLst>
          </p:cNvPr>
          <p:cNvSpPr txBox="1"/>
          <p:nvPr/>
        </p:nvSpPr>
        <p:spPr>
          <a:xfrm>
            <a:off x="2517058" y="1257857"/>
            <a:ext cx="8613058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Почему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мифодизайн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усиливает капитализацию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Повышает лояльность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Увеличивает LTV - </a:t>
            </a:r>
            <a:r>
              <a:rPr lang="ru-RU" sz="2000" dirty="0">
                <a:latin typeface="Bahnschrift Light SemiCondensed" panose="020B0502040204020203" pitchFamily="34" charset="0"/>
              </a:rPr>
              <a:t>это пожизненная ценность клиента. Сколько денег в среднем приносит один клиент бренду за всё время взаимодействия.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Создаёт эмоциональный барьер для конкурентов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Позволяет продавать дороже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Люди платят за смысл.</a:t>
            </a:r>
          </a:p>
        </p:txBody>
      </p:sp>
    </p:spTree>
    <p:extLst>
      <p:ext uri="{BB962C8B-B14F-4D97-AF65-F5344CB8AC3E}">
        <p14:creationId xmlns:p14="http://schemas.microsoft.com/office/powerpoint/2010/main" val="1432286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A00D669-25C7-707B-464C-A101F7B35AEA}"/>
              </a:ext>
            </a:extLst>
          </p:cNvPr>
          <p:cNvSpPr txBox="1"/>
          <p:nvPr/>
        </p:nvSpPr>
        <p:spPr>
          <a:xfrm>
            <a:off x="1484672" y="274290"/>
            <a:ext cx="7393858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Будущее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мифодизайна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sz="2400" dirty="0">
              <a:latin typeface="Arial Black" panose="020B0A04020102020204" pitchFamily="34" charset="0"/>
            </a:endParaRPr>
          </a:p>
          <a:p>
            <a:endParaRPr lang="ru-RU" sz="2400" dirty="0">
              <a:latin typeface="Arial Black" panose="020B0A04020102020204" pitchFamily="34" charset="0"/>
            </a:endParaRPr>
          </a:p>
          <a:p>
            <a:endParaRPr lang="ru-RU" sz="2400" dirty="0">
              <a:latin typeface="Arial Black" panose="020B0A04020102020204" pitchFamily="34" charset="0"/>
            </a:endParaRPr>
          </a:p>
          <a:p>
            <a:endParaRPr lang="ru-RU" sz="2400" dirty="0">
              <a:latin typeface="Arial Black" panose="020B0A04020102020204" pitchFamily="34" charset="0"/>
            </a:endParaRPr>
          </a:p>
          <a:p>
            <a:endParaRPr lang="ru-RU" sz="2400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Тренды: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Этичные бренды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Экологические мифы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Антигерои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Прозрачность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Bahnschrift Light SemiCondensed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Bahnschrift Light SemiCondensed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Bahnschrift Light SemiCondensed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Bahnschrift Light SemiCondensed" panose="020B0502040204020203" pitchFamily="34" charset="0"/>
            </a:endParaRP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Бренд будущего — это культурный персонаж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Bahnschrift Light SemiCondensed" panose="020B0502040204020203" pitchFamily="34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48AC73D-2EBF-4E48-47A1-93386FEA9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6463" y="0"/>
            <a:ext cx="3145537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0BD9FF6-BF4F-E728-B94B-8D62F2AEA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11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2708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93D63E9-DCA6-32AE-AC22-8EE50C6C75FE}"/>
              </a:ext>
            </a:extLst>
          </p:cNvPr>
          <p:cNvSpPr txBox="1"/>
          <p:nvPr/>
        </p:nvSpPr>
        <p:spPr>
          <a:xfrm>
            <a:off x="471948" y="225745"/>
            <a:ext cx="7521678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            Вывод</a:t>
            </a:r>
          </a:p>
          <a:p>
            <a:endParaRPr lang="ru-RU" sz="2800" dirty="0">
              <a:latin typeface="Arial Black" panose="020B0A04020102020204" pitchFamily="34" charset="0"/>
            </a:endParaRPr>
          </a:p>
          <a:p>
            <a:endParaRPr lang="ru-RU" sz="2800" dirty="0">
              <a:latin typeface="Arial Black" panose="020B0A04020102020204" pitchFamily="34" charset="0"/>
            </a:endParaRPr>
          </a:p>
          <a:p>
            <a:endParaRPr lang="ru-RU" sz="2800" dirty="0">
              <a:latin typeface="Arial Black" panose="020B0A04020102020204" pitchFamily="34" charset="0"/>
            </a:endParaRPr>
          </a:p>
          <a:p>
            <a:endParaRPr lang="ru-RU" sz="2800" dirty="0">
              <a:latin typeface="Arial Black" panose="020B0A04020102020204" pitchFamily="34" charset="0"/>
            </a:endParaRPr>
          </a:p>
          <a:p>
            <a:endParaRPr lang="ru-RU" sz="2800" dirty="0">
              <a:latin typeface="Arial Black" panose="020B0A04020102020204" pitchFamily="34" charset="0"/>
            </a:endParaRPr>
          </a:p>
          <a:p>
            <a:endParaRPr lang="ru-RU" sz="2800" dirty="0">
              <a:latin typeface="Arial Black" panose="020B0A04020102020204" pitchFamily="34" charset="0"/>
            </a:endParaRPr>
          </a:p>
          <a:p>
            <a:r>
              <a:rPr lang="ru-RU" sz="2400" dirty="0" err="1">
                <a:latin typeface="Bahnschrift Light SemiCondensed" panose="020B0502040204020203" pitchFamily="34" charset="0"/>
              </a:rPr>
              <a:t>Мифодизайн</a:t>
            </a:r>
            <a:r>
              <a:rPr lang="ru-RU" sz="2400" dirty="0">
                <a:latin typeface="Bahnschrift Light SemiCondensed" panose="020B0502040204020203" pitchFamily="34" charset="0"/>
              </a:rPr>
              <a:t> — это: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Стратегия смысла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Управление восприятием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Создание культурного феномена</a:t>
            </a:r>
          </a:p>
          <a:p>
            <a:endParaRPr lang="ru-RU" sz="2000" dirty="0">
              <a:latin typeface="Bahnschrift Light SemiCondensed" panose="020B0502040204020203" pitchFamily="34" charset="0"/>
            </a:endParaRPr>
          </a:p>
          <a:p>
            <a:endParaRPr lang="ru-RU" sz="2000" dirty="0">
              <a:latin typeface="Bahnschrift Light SemiCondensed" panose="020B0502040204020203" pitchFamily="34" charset="0"/>
            </a:endParaRPr>
          </a:p>
          <a:p>
            <a:endParaRPr lang="ru-RU" sz="2000" dirty="0">
              <a:latin typeface="Bahnschrift Light SemiCondensed" panose="020B0502040204020203" pitchFamily="34" charset="0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Сильный бренд — это не компания.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Это история, в которой люди хотят участвовать.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7780253-FDEB-1EEA-04A9-5C01C5DA9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00677" cy="308484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D2F5BDD-ED58-DC2F-7F40-E7B9E0E5A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9049240" y="57917"/>
            <a:ext cx="3200677" cy="308484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6029BFD-8C5A-3C4D-633F-FD40741B06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710" r="13501"/>
          <a:stretch>
            <a:fillRect/>
          </a:stretch>
        </p:blipFill>
        <p:spPr>
          <a:xfrm>
            <a:off x="6451205" y="-4639"/>
            <a:ext cx="3084842" cy="4761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97906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889FA0D-3C62-F422-60DC-BBAD0666E8BF}"/>
              </a:ext>
            </a:extLst>
          </p:cNvPr>
          <p:cNvSpPr txBox="1"/>
          <p:nvPr/>
        </p:nvSpPr>
        <p:spPr>
          <a:xfrm>
            <a:off x="3903406" y="238121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Список источников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2D80EB1-4D48-E83F-9C65-1BD31FF60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573161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97E9ED0-CEDA-4A62-A058-66317CB20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10619232" y="0"/>
            <a:ext cx="157276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50E6C03-B21B-D1E8-7F04-1B0ACA4435C8}"/>
              </a:ext>
            </a:extLst>
          </p:cNvPr>
          <p:cNvSpPr txBox="1"/>
          <p:nvPr/>
        </p:nvSpPr>
        <p:spPr>
          <a:xfrm>
            <a:off x="1691148" y="1443840"/>
            <a:ext cx="830825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https://ru.ruwiki.ru/wiki/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Мифодизайн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https://jf.spbu.ru/upload/files/file_1413367489_5143.pdf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https://tsutmb.ru/nayk/nauchnyie_meropriyatiya/int_konf/vseross/20_05_2015_obshchestvo_obshchnosti_chelovek_v_poiskakh_vechnogo_mira/mifodizayn-v-sovremennom-obshchestve/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https://web.archive.org/web/20181101000046/http://www.bkworld.ru/web-article/web-publication_377.html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437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2C0D968B-259C-5A33-BC2D-E40054EB2A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5197" r="5883"/>
          <a:stretch>
            <a:fillRect/>
          </a:stretch>
        </p:blipFill>
        <p:spPr>
          <a:xfrm>
            <a:off x="11105535" y="0"/>
            <a:ext cx="1086465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25DE779-3C84-B31F-4FEE-13BBB843BBFA}"/>
              </a:ext>
            </a:extLst>
          </p:cNvPr>
          <p:cNvSpPr txBox="1"/>
          <p:nvPr/>
        </p:nvSpPr>
        <p:spPr>
          <a:xfrm>
            <a:off x="3372465" y="28799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Откуда появился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мифодизайн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BC4487A-3947-286D-2108-477A3EA9729D}"/>
              </a:ext>
            </a:extLst>
          </p:cNvPr>
          <p:cNvSpPr txBox="1"/>
          <p:nvPr/>
        </p:nvSpPr>
        <p:spPr>
          <a:xfrm>
            <a:off x="6096000" y="2411350"/>
            <a:ext cx="5830531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2. Психология: теория архетипов Карла Юнга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Карл Густав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ЮнгЮнг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ввёл понятие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коллективного бессознательного </a:t>
            </a:r>
            <a:r>
              <a:rPr lang="ru-RU" sz="2000" dirty="0"/>
              <a:t>— </a:t>
            </a:r>
            <a:r>
              <a:rPr lang="ru-RU" sz="2000" dirty="0">
                <a:latin typeface="Bahnschrift Light SemiCondensed" panose="020B0502040204020203" pitchFamily="34" charset="0"/>
              </a:rPr>
              <a:t>слоя психики, где хранятся универсальные образы (архетипы).</a:t>
            </a:r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Архетипы: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повторяются во всех культурах,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вызывают мгновенный эмоциональный отклик,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распознаются интуитивно.</a:t>
            </a:r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Именно архетипы стали фундаментом </a:t>
            </a:r>
            <a:r>
              <a:rPr lang="ru-RU" sz="2000" dirty="0" err="1">
                <a:latin typeface="Bahnschrift Light SemiCondensed" panose="020B0502040204020203" pitchFamily="34" charset="0"/>
              </a:rPr>
              <a:t>мифодизайна</a:t>
            </a:r>
            <a:r>
              <a:rPr lang="ru-RU" sz="2000" dirty="0">
                <a:latin typeface="Bahnschrift Light SemiCondensed" panose="020B0502040204020203" pitchFamily="34" charset="0"/>
              </a:rPr>
              <a:t> в брендинге.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1EE733BB-38C5-0646-97E7-6D8ED43FC9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460" r="77678"/>
          <a:stretch>
            <a:fillRect/>
          </a:stretch>
        </p:blipFill>
        <p:spPr>
          <a:xfrm>
            <a:off x="0" y="0"/>
            <a:ext cx="1445341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4637EC1-1BDE-0D14-A4FB-D08216F7F66C}"/>
              </a:ext>
            </a:extLst>
          </p:cNvPr>
          <p:cNvSpPr txBox="1"/>
          <p:nvPr/>
        </p:nvSpPr>
        <p:spPr>
          <a:xfrm>
            <a:off x="722671" y="945922"/>
            <a:ext cx="523567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1. Античная мифология как первая система смыслов</a:t>
            </a:r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Ещё в древних культурах миф выполнял функцию: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объяснения мира,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передачи ценностей,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формирования коллективной идентичности.</a:t>
            </a:r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В Древней Греции мифы о богах и героях задавали модели поведения.</a:t>
            </a:r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Например, миф о Прометее — архетип бунтаря и новатора.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 — это не вымысел, а структура коллективного мышления.</a:t>
            </a:r>
          </a:p>
        </p:txBody>
      </p:sp>
    </p:spTree>
    <p:extLst>
      <p:ext uri="{BB962C8B-B14F-4D97-AF65-F5344CB8AC3E}">
        <p14:creationId xmlns:p14="http://schemas.microsoft.com/office/powerpoint/2010/main" val="2320041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CC216EA-D56B-B446-7448-B9D2BFC25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7080" y="0"/>
            <a:ext cx="1085088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0967420-7214-A9D3-E25F-F09886B81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44752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2BBF8FC-0271-77B0-5609-C92511240E64}"/>
              </a:ext>
            </a:extLst>
          </p:cNvPr>
          <p:cNvSpPr txBox="1"/>
          <p:nvPr/>
        </p:nvSpPr>
        <p:spPr>
          <a:xfrm>
            <a:off x="865239" y="351021"/>
            <a:ext cx="486696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3. Мифология как универсальный нарратив</a:t>
            </a:r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Исследователь </a:t>
            </a:r>
            <a:r>
              <a:rPr lang="ru-RU" sz="2000" dirty="0" err="1">
                <a:latin typeface="Bahnschrift Light SemiCondensed" panose="020B0502040204020203" pitchFamily="34" charset="0"/>
              </a:rPr>
              <a:t>Joseph</a:t>
            </a:r>
            <a:r>
              <a:rPr lang="ru-RU" sz="2000" dirty="0">
                <a:latin typeface="Bahnschrift Light SemiCondensed" panose="020B0502040204020203" pitchFamily="34" charset="0"/>
              </a:rPr>
              <a:t> </a:t>
            </a:r>
            <a:r>
              <a:rPr lang="ru-RU" sz="2000" dirty="0" err="1">
                <a:latin typeface="Bahnschrift Light SemiCondensed" panose="020B0502040204020203" pitchFamily="34" charset="0"/>
              </a:rPr>
              <a:t>Campbell</a:t>
            </a:r>
            <a:r>
              <a:rPr lang="ru-RU" sz="2000" dirty="0">
                <a:latin typeface="Bahnschrift Light SemiCondensed" panose="020B0502040204020203" pitchFamily="34" charset="0"/>
              </a:rPr>
              <a:t> в книге The </a:t>
            </a:r>
            <a:r>
              <a:rPr lang="ru-RU" sz="2000" dirty="0" err="1">
                <a:latin typeface="Bahnschrift Light SemiCondensed" panose="020B0502040204020203" pitchFamily="34" charset="0"/>
              </a:rPr>
              <a:t>Hero</a:t>
            </a:r>
            <a:r>
              <a:rPr lang="ru-RU" sz="2000" dirty="0">
                <a:latin typeface="Bahnschrift Light SemiCondensed" panose="020B0502040204020203" pitchFamily="34" charset="0"/>
              </a:rPr>
              <a:t> </a:t>
            </a:r>
            <a:r>
              <a:rPr lang="ru-RU" sz="2000" dirty="0" err="1">
                <a:latin typeface="Bahnschrift Light SemiCondensed" panose="020B0502040204020203" pitchFamily="34" charset="0"/>
              </a:rPr>
              <a:t>with</a:t>
            </a:r>
            <a:r>
              <a:rPr lang="ru-RU" sz="2000" dirty="0">
                <a:latin typeface="Bahnschrift Light SemiCondensed" panose="020B0502040204020203" pitchFamily="34" charset="0"/>
              </a:rPr>
              <a:t> a </a:t>
            </a:r>
            <a:r>
              <a:rPr lang="ru-RU" sz="2000" dirty="0" err="1">
                <a:latin typeface="Bahnschrift Light SemiCondensed" panose="020B0502040204020203" pitchFamily="34" charset="0"/>
              </a:rPr>
              <a:t>Thousand</a:t>
            </a:r>
            <a:r>
              <a:rPr lang="ru-RU" sz="2000" dirty="0">
                <a:latin typeface="Bahnschrift Light SemiCondensed" panose="020B0502040204020203" pitchFamily="34" charset="0"/>
              </a:rPr>
              <a:t> </a:t>
            </a:r>
            <a:r>
              <a:rPr lang="ru-RU" sz="2000" dirty="0" err="1">
                <a:latin typeface="Bahnschrift Light SemiCondensed" panose="020B0502040204020203" pitchFamily="34" charset="0"/>
              </a:rPr>
              <a:t>Faces</a:t>
            </a:r>
            <a:r>
              <a:rPr lang="ru-RU" sz="2000" dirty="0">
                <a:latin typeface="Bahnschrift Light SemiCondensed" panose="020B0502040204020203" pitchFamily="34" charset="0"/>
              </a:rPr>
              <a:t> описал структуру «пути героя»: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Призыв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Испытание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Кризис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Трансформация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Возвращение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Эта модель легла в основу: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Голливудского сценария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Рекламных стратегий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Бренд-сторителлинга</a:t>
            </a:r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Бренды начали строить коммуникацию как путешествие героя.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71FB836-4757-7712-3616-04094BA1B3ED}"/>
              </a:ext>
            </a:extLst>
          </p:cNvPr>
          <p:cNvSpPr txBox="1"/>
          <p:nvPr/>
        </p:nvSpPr>
        <p:spPr>
          <a:xfrm>
            <a:off x="6326764" y="2268794"/>
            <a:ext cx="4999997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4. Переход в маркетинг 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(1990–2000-е)</a:t>
            </a:r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В 2001 году вышла книга The </a:t>
            </a:r>
            <a:r>
              <a:rPr lang="ru-RU" sz="2000" dirty="0" err="1">
                <a:latin typeface="Bahnschrift Light SemiCondensed" panose="020B0502040204020203" pitchFamily="34" charset="0"/>
              </a:rPr>
              <a:t>Hero</a:t>
            </a:r>
            <a:r>
              <a:rPr lang="ru-RU" sz="2000" dirty="0">
                <a:latin typeface="Bahnschrift Light SemiCondensed" panose="020B0502040204020203" pitchFamily="34" charset="0"/>
              </a:rPr>
              <a:t> </a:t>
            </a:r>
            <a:r>
              <a:rPr lang="ru-RU" sz="2000" dirty="0" err="1">
                <a:latin typeface="Bahnschrift Light SemiCondensed" panose="020B0502040204020203" pitchFamily="34" charset="0"/>
              </a:rPr>
              <a:t>and</a:t>
            </a:r>
            <a:r>
              <a:rPr lang="ru-RU" sz="2000" dirty="0">
                <a:latin typeface="Bahnschrift Light SemiCondensed" panose="020B0502040204020203" pitchFamily="34" charset="0"/>
              </a:rPr>
              <a:t> </a:t>
            </a:r>
            <a:r>
              <a:rPr lang="ru-RU" sz="2000" dirty="0" err="1">
                <a:latin typeface="Bahnschrift Light SemiCondensed" panose="020B0502040204020203" pitchFamily="34" charset="0"/>
              </a:rPr>
              <a:t>the</a:t>
            </a:r>
            <a:r>
              <a:rPr lang="ru-RU" sz="2000" dirty="0">
                <a:latin typeface="Bahnschrift Light SemiCondensed" panose="020B0502040204020203" pitchFamily="34" charset="0"/>
              </a:rPr>
              <a:t> </a:t>
            </a:r>
            <a:r>
              <a:rPr lang="ru-RU" sz="2000" dirty="0" err="1">
                <a:latin typeface="Bahnschrift Light SemiCondensed" panose="020B0502040204020203" pitchFamily="34" charset="0"/>
              </a:rPr>
              <a:t>Outlaw</a:t>
            </a:r>
            <a:r>
              <a:rPr lang="ru-RU" sz="2000" dirty="0">
                <a:latin typeface="Bahnschrift Light SemiCondensed" panose="020B0502040204020203" pitchFamily="34" charset="0"/>
              </a:rPr>
              <a:t> (Маргарет Марк и Кэрол Пирсон).Авторы: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адаптировали 12 архетипов Юнга для бизнеса,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показали, как бренды могут «играть роль» в культуре,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предложили системный подход к эмоциональному позиционированию.</a:t>
            </a:r>
          </a:p>
          <a:p>
            <a:r>
              <a:rPr lang="ru-RU" sz="2000" dirty="0">
                <a:latin typeface="Bahnschrift Light SemiCondensed" panose="020B0502040204020203" pitchFamily="34" charset="0"/>
              </a:rPr>
              <a:t>С этого момента миф стал инструментом стратегического брендинга.</a:t>
            </a:r>
          </a:p>
        </p:txBody>
      </p:sp>
    </p:spTree>
    <p:extLst>
      <p:ext uri="{BB962C8B-B14F-4D97-AF65-F5344CB8AC3E}">
        <p14:creationId xmlns:p14="http://schemas.microsoft.com/office/powerpoint/2010/main" val="3868839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FCA59ED-EB41-B81E-0AF3-F8F212426F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06"/>
          <a:stretch>
            <a:fillRect/>
          </a:stretch>
        </p:blipFill>
        <p:spPr>
          <a:xfrm rot="16200000">
            <a:off x="5369952" y="35951"/>
            <a:ext cx="3853934" cy="97901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2B54E47-A7FA-888B-345C-413ECD12DDBA}"/>
              </a:ext>
            </a:extLst>
          </p:cNvPr>
          <p:cNvSpPr txBox="1"/>
          <p:nvPr/>
        </p:nvSpPr>
        <p:spPr>
          <a:xfrm>
            <a:off x="1897625" y="352716"/>
            <a:ext cx="78068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Почему миф работает?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5F2FE8F-E937-8693-4D71-33A9DBE0B107}"/>
              </a:ext>
            </a:extLst>
          </p:cNvPr>
          <p:cNvSpPr txBox="1"/>
          <p:nvPr/>
        </p:nvSpPr>
        <p:spPr>
          <a:xfrm>
            <a:off x="523566" y="1104799"/>
            <a:ext cx="1114486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Миф: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Упрощает сложный мир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Создаёт идентичность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Формирует чувство принадлежности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Закрепляет эмоциональную лояльность</a:t>
            </a:r>
          </a:p>
          <a:p>
            <a:endParaRPr lang="ru-RU" sz="2000" dirty="0">
              <a:latin typeface="Bahnschrift Light SemiCondensed" panose="020B0502040204020203" pitchFamily="34" charset="0"/>
            </a:endParaRP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Люди покупают не продукт — они покупают роль в истории</a:t>
            </a:r>
          </a:p>
        </p:txBody>
      </p:sp>
    </p:spTree>
    <p:extLst>
      <p:ext uri="{BB962C8B-B14F-4D97-AF65-F5344CB8AC3E}">
        <p14:creationId xmlns:p14="http://schemas.microsoft.com/office/powerpoint/2010/main" val="989873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E00D25A-F3BE-A725-A3A9-59A0E397FE6B}"/>
              </a:ext>
            </a:extLst>
          </p:cNvPr>
          <p:cNvSpPr txBox="1"/>
          <p:nvPr/>
        </p:nvSpPr>
        <p:spPr>
          <a:xfrm>
            <a:off x="501444" y="796212"/>
            <a:ext cx="6096000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Архетипы Юнга в брендинге</a:t>
            </a:r>
          </a:p>
          <a:p>
            <a:r>
              <a:rPr lang="ru-RU" sz="2000" dirty="0">
                <a:latin typeface="Bahnschrift Light SemiCondensed" panose="020B0502040204020203" pitchFamily="34" charset="0"/>
              </a:rPr>
              <a:t>12 базовых архетипов: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Герой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Мудрец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Бунтарь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Творец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Правитель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Заботливый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Исследователь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Маг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Невинный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Обычный человек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Шут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Любовник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Каждый бренд транслирует один доминирующий архетип 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3B76D8F-4A67-2918-DE0C-31379C9246D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8710"/>
          <a:stretch>
            <a:fillRect/>
          </a:stretch>
        </p:blipFill>
        <p:spPr>
          <a:xfrm rot="5400000">
            <a:off x="5772281" y="438281"/>
            <a:ext cx="6858000" cy="59814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BC3A1E3-E486-0064-B39C-7B33A5F1BE3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711" r="13711"/>
          <a:stretch>
            <a:fillRect/>
          </a:stretch>
        </p:blipFill>
        <p:spPr>
          <a:xfrm>
            <a:off x="7207045" y="1412785"/>
            <a:ext cx="4139380" cy="403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84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FE078F4-9915-6A74-4AA4-94EE581F4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2998839"/>
            <a:ext cx="8917858" cy="38591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A267FD0-12D7-E7C3-1585-4237FD552C75}"/>
              </a:ext>
            </a:extLst>
          </p:cNvPr>
          <p:cNvSpPr txBox="1"/>
          <p:nvPr/>
        </p:nvSpPr>
        <p:spPr>
          <a:xfrm>
            <a:off x="688259" y="303354"/>
            <a:ext cx="6096000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Пример архетипа «Герой» — Nike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Bahnschrift Light SemiCondensed" panose="020B0502040204020203" pitchFamily="34" charset="0"/>
              </a:rPr>
              <a:t>Миф: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Преодоление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Победа над собой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Bahnschrift Light SemiCondensed" panose="020B0502040204020203" pitchFamily="34" charset="0"/>
              </a:rPr>
              <a:t>Дисциплина и сила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>
              <a:latin typeface="Bahnschrift Light SemiCondensed" panose="020B0502040204020203" pitchFamily="34" charset="0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Слоган: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Just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Do It</a:t>
            </a:r>
          </a:p>
          <a:p>
            <a:endParaRPr lang="ru-RU" sz="2400" dirty="0">
              <a:latin typeface="Bahnschrift Light SemiCondensed" panose="020B0502040204020203" pitchFamily="34" charset="0"/>
            </a:endParaRPr>
          </a:p>
          <a:p>
            <a:endParaRPr lang="ru-RU" sz="2400" dirty="0">
              <a:latin typeface="Bahnschrift Light SemiCondensed" panose="020B0502040204020203" pitchFamily="34" charset="0"/>
            </a:endParaRPr>
          </a:p>
          <a:p>
            <a:endParaRPr lang="ru-RU" sz="2400" dirty="0">
              <a:latin typeface="Bahnschrift Light SemiCondensed" panose="020B0502040204020203" pitchFamily="34" charset="0"/>
            </a:endParaRPr>
          </a:p>
          <a:p>
            <a:endParaRPr lang="ru-RU" sz="2400" dirty="0">
              <a:latin typeface="Bahnschrift Light SemiCondensed" panose="020B0502040204020203" pitchFamily="34" charset="0"/>
            </a:endParaRPr>
          </a:p>
          <a:p>
            <a:endParaRPr lang="ru-RU" sz="2400" dirty="0">
              <a:latin typeface="Bahnschrift Light SemiCondensed" panose="020B0502040204020203" pitchFamily="34" charset="0"/>
            </a:endParaRPr>
          </a:p>
          <a:p>
            <a:endParaRPr lang="ru-RU" sz="2400" dirty="0">
              <a:latin typeface="Bahnschrift Light SemiCondensed" panose="020B0502040204020203" pitchFamily="34" charset="0"/>
            </a:endParaRPr>
          </a:p>
          <a:p>
            <a:endParaRPr lang="ru-RU" sz="2400" dirty="0">
              <a:latin typeface="Bahnschrift Light SemiCondensed" panose="020B0502040204020203" pitchFamily="34" charset="0"/>
            </a:endParaRPr>
          </a:p>
          <a:p>
            <a:endParaRPr lang="ru-RU" sz="2400" dirty="0">
              <a:latin typeface="Bahnschrift Light SemiCondensed" panose="020B0502040204020203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                                     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994072D-C0AC-17AF-B13A-C3027ADB3B43}"/>
              </a:ext>
            </a:extLst>
          </p:cNvPr>
          <p:cNvSpPr txBox="1"/>
          <p:nvPr/>
        </p:nvSpPr>
        <p:spPr>
          <a:xfrm>
            <a:off x="5604387" y="4834038"/>
            <a:ext cx="64106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Коммуникация строится вокруг борьбы и достижения невозможного.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C2AB848-F317-17D1-7102-E32295F1A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8070" y="1180793"/>
            <a:ext cx="5351207" cy="2952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65836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6B05D40-5CC3-DA58-84BE-D3F501A2A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955" y="0"/>
            <a:ext cx="1444752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C016D62-1A60-ACE1-E37A-C2BAD3993C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975" y="3004994"/>
            <a:ext cx="9791025" cy="38530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A7E7F5C-EB60-B114-6E9C-A8BCF530D49B}"/>
              </a:ext>
            </a:extLst>
          </p:cNvPr>
          <p:cNvSpPr txBox="1"/>
          <p:nvPr/>
        </p:nvSpPr>
        <p:spPr>
          <a:xfrm>
            <a:off x="934064" y="422391"/>
            <a:ext cx="7266040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Архетип «Бунтарь» —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Harley-Davidson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/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Миф: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Свобода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Отказ от правил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Индивидуальность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3B7670F-331B-7ACA-5DFD-3B0E91255F7E}"/>
              </a:ext>
            </a:extLst>
          </p:cNvPr>
          <p:cNvSpPr txBox="1"/>
          <p:nvPr/>
        </p:nvSpPr>
        <p:spPr>
          <a:xfrm>
            <a:off x="934064" y="4723126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Бренд продаёт не мотоцикл 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а образ жизни вне системы.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31DA5EE-1C56-7D74-08C9-668A6D8A93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6064" y="1585408"/>
            <a:ext cx="5388079" cy="3030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3676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D6AD767-A67F-9600-6073-A22306905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98898"/>
            <a:ext cx="8919221" cy="38591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F14EA5C-C4D9-15F7-87BA-099BD7EB335C}"/>
              </a:ext>
            </a:extLst>
          </p:cNvPr>
          <p:cNvSpPr txBox="1"/>
          <p:nvPr/>
        </p:nvSpPr>
        <p:spPr>
          <a:xfrm>
            <a:off x="580102" y="526933"/>
            <a:ext cx="9124336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Архетип «Маг» — Apple</a:t>
            </a:r>
          </a:p>
          <a:p>
            <a:endParaRPr lang="ru-RU" dirty="0"/>
          </a:p>
          <a:p>
            <a:r>
              <a:rPr lang="ru-RU" sz="2000" dirty="0">
                <a:latin typeface="Bahnschrift Light SemiCondensed" panose="020B0502040204020203" pitchFamily="34" charset="0"/>
              </a:rPr>
              <a:t>Миф: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Технологии как волшебство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Преобразование реальности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ahnschrift Light SemiCondensed" panose="020B0502040204020203" pitchFamily="34" charset="0"/>
              </a:rPr>
              <a:t>Инновация как чудо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7CB7AD5-0F0F-7E6D-4B0B-837410CF002C}"/>
              </a:ext>
            </a:extLst>
          </p:cNvPr>
          <p:cNvSpPr txBox="1"/>
          <p:nvPr/>
        </p:nvSpPr>
        <p:spPr>
          <a:xfrm>
            <a:off x="5004619" y="4803642"/>
            <a:ext cx="71873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Apple создаёт ощущение «магического опыта».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51487D8-75BE-1350-5407-0B787DACD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603" y="759634"/>
            <a:ext cx="5582319" cy="3140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86275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831</Words>
  <Application>Microsoft Office PowerPoint</Application>
  <PresentationFormat>Произвольный</PresentationFormat>
  <Paragraphs>302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диана андреева</dc:creator>
  <cp:lastModifiedBy>Anna</cp:lastModifiedBy>
  <cp:revision>3</cp:revision>
  <dcterms:created xsi:type="dcterms:W3CDTF">2026-02-16T17:30:13Z</dcterms:created>
  <dcterms:modified xsi:type="dcterms:W3CDTF">2026-05-05T10:38:07Z</dcterms:modified>
</cp:coreProperties>
</file>